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7" r:id="rId3"/>
    <p:sldId id="257" r:id="rId4"/>
    <p:sldId id="258" r:id="rId5"/>
    <p:sldId id="262" r:id="rId6"/>
    <p:sldId id="269" r:id="rId7"/>
    <p:sldId id="259" r:id="rId8"/>
    <p:sldId id="263" r:id="rId9"/>
    <p:sldId id="261" r:id="rId10"/>
    <p:sldId id="265" r:id="rId11"/>
    <p:sldId id="271" r:id="rId12"/>
    <p:sldId id="266" r:id="rId13"/>
    <p:sldId id="264" r:id="rId14"/>
    <p:sldId id="272" r:id="rId15"/>
    <p:sldId id="270" r:id="rId16"/>
    <p:sldId id="268" r:id="rId17"/>
    <p:sldId id="274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199C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580" autoAdjust="0"/>
  </p:normalViewPr>
  <p:slideViewPr>
    <p:cSldViewPr>
      <p:cViewPr varScale="1">
        <p:scale>
          <a:sx n="61" d="100"/>
          <a:sy n="61" d="100"/>
        </p:scale>
        <p:origin x="14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5BA56-45BD-422F-8C3D-E038CEB651F4}" type="datetimeFigureOut">
              <a:rPr lang="tr-TR" smtClean="0"/>
              <a:t>20.11.2022</a:t>
            </a:fld>
            <a:endParaRPr lang="tr-T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AEFC8-C691-4E2C-8554-5CF9B17CA01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23678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AEFC8-C691-4E2C-8554-5CF9B17CA016}" type="slidenum">
              <a:rPr lang="tr-TR" smtClean="0"/>
              <a:t>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47902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2022-11-20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2022-11-20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2022-11-20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2022-11-20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2022-11-20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2022-11-20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2022-11-20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2022-11-20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2022-11-20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2022-11-20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2022-11-20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2022-11-20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penelope.uchicago.edu/Thayer/E/Roman/Texts/Plutarch/Moralia/Sayings_of_Spartans*/main.html" TargetMode="External"/><Relationship Id="rId2" Type="http://schemas.openxmlformats.org/officeDocument/2006/relationships/hyperlink" Target="http://www.thelatinlibrary.com/historians/herod/herodotus13.ht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cyruscylinder2013.com/objects-accompanying-the-cyrus-cylinder-in-the-tour/" TargetMode="External"/><Relationship Id="rId13" Type="http://schemas.openxmlformats.org/officeDocument/2006/relationships/hyperlink" Target="https://en.wikipedia.org/wiki/Battle_of_Salamis#/media/File:Kaulbach,_Wilhelm_von_-_Die_Seeschlacht_bei_Salamis_-_1868.JPG" TargetMode="External"/><Relationship Id="rId18" Type="http://schemas.openxmlformats.org/officeDocument/2006/relationships/hyperlink" Target="https://en.wikipedia.org/wiki/File:Oxus_chariot_model.jpg" TargetMode="External"/><Relationship Id="rId3" Type="http://schemas.openxmlformats.org/officeDocument/2006/relationships/hyperlink" Target="https://commons.wikimedia.org/wiki/File:Tachara,_Persepolis.jpg" TargetMode="External"/><Relationship Id="rId7" Type="http://schemas.openxmlformats.org/officeDocument/2006/relationships/hyperlink" Target="https://en.wikipedia.org/wiki/Achaemenid_Empire#/media/File:Standard_of_Cyrus_the_Great_(Achaemenid_Empire).svg" TargetMode="External"/><Relationship Id="rId12" Type="http://schemas.openxmlformats.org/officeDocument/2006/relationships/hyperlink" Target="https://commons.wikimedia.org/wiki/File:Map_Greco-Persian_Wars-ru.svg" TargetMode="External"/><Relationship Id="rId17" Type="http://schemas.openxmlformats.org/officeDocument/2006/relationships/hyperlink" Target="https://en.wikipedia.org/wiki/File:Gold_statuettes_from_the_Oxus_Treasure_by_Nickmard_Khoey.jpg" TargetMode="External"/><Relationship Id="rId2" Type="http://schemas.openxmlformats.org/officeDocument/2006/relationships/hyperlink" Target="https://www.pinterest.co.uk/pin/414401603197100969/" TargetMode="External"/><Relationship Id="rId16" Type="http://schemas.openxmlformats.org/officeDocument/2006/relationships/hyperlink" Target="https://medium.com/@joannaroi/origins-of-christianity-d5354b0af09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ranchamber.com/history/cyrus/cyrus.php" TargetMode="External"/><Relationship Id="rId11" Type="http://schemas.openxmlformats.org/officeDocument/2006/relationships/hyperlink" Target="http://myscienceschool.org/index.php?/archives/1849-Why-was-Darius-a-great-commander.html" TargetMode="External"/><Relationship Id="rId5" Type="http://schemas.openxmlformats.org/officeDocument/2006/relationships/hyperlink" Target="https://www.quora.com/What-are-some-ancient-empires-in-Asia" TargetMode="External"/><Relationship Id="rId15" Type="http://schemas.openxmlformats.org/officeDocument/2006/relationships/hyperlink" Target="https://en.wikipedia.org/wiki/Alexander_Mosaic#/media/File:Alexander_the_Great_mosaic.jpg" TargetMode="External"/><Relationship Id="rId10" Type="http://schemas.openxmlformats.org/officeDocument/2006/relationships/hyperlink" Target="http://www.telegraph.co.uk/travel/destinations/middle-east/iran/articles/Inside-Iran-360-images-let-armchair-travellers-tour-the-country/" TargetMode="External"/><Relationship Id="rId4" Type="http://schemas.openxmlformats.org/officeDocument/2006/relationships/hyperlink" Target="https://www.reddit.com/r/greece/comments/6towdw/zeus_vult/" TargetMode="External"/><Relationship Id="rId9" Type="http://schemas.openxmlformats.org/officeDocument/2006/relationships/hyperlink" Target="https://en.wikipedia.org/wiki/Tomb_of_Cyrus#/media/File:Tomb_of_Cyrus_the_Great.jpg" TargetMode="External"/><Relationship Id="rId14" Type="http://schemas.openxmlformats.org/officeDocument/2006/relationships/hyperlink" Target="https://www.pinterest.dk/pin/639229740830015344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9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7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>
            <a:normAutofit/>
          </a:bodyPr>
          <a:lstStyle/>
          <a:p>
            <a:r>
              <a:rPr lang="tr-TR" sz="6600" dirty="0">
                <a:solidFill>
                  <a:schemeClr val="bg1"/>
                </a:solidFill>
              </a:rPr>
              <a:t>Achaemenid Empire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524000"/>
            <a:ext cx="6553200" cy="762000"/>
          </a:xfrm>
        </p:spPr>
        <p:txBody>
          <a:bodyPr anchor="ctr">
            <a:normAutofit/>
          </a:bodyPr>
          <a:lstStyle/>
          <a:p>
            <a:pPr algn="r"/>
            <a:r>
              <a:rPr lang="tr-TR" i="1" dirty="0">
                <a:solidFill>
                  <a:schemeClr val="bg1">
                    <a:lumMod val="85000"/>
                  </a:schemeClr>
                </a:solidFill>
              </a:rPr>
              <a:t>Doruk Çetin</a:t>
            </a:r>
          </a:p>
        </p:txBody>
      </p:sp>
    </p:spTree>
    <p:extLst>
      <p:ext uri="{BB962C8B-B14F-4D97-AF65-F5344CB8AC3E}">
        <p14:creationId xmlns:p14="http://schemas.microsoft.com/office/powerpoint/2010/main" val="3310945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Doruk\Desktop\hist-presentation\1200px-Map_Greco-Persian_Wars-en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"/>
          <a:stretch/>
        </p:blipFill>
        <p:spPr bwMode="auto">
          <a:xfrm>
            <a:off x="273050" y="0"/>
            <a:ext cx="8597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3505200" cy="1189038"/>
          </a:xfrm>
          <a:solidFill>
            <a:schemeClr val="bg1">
              <a:lumMod val="50000"/>
              <a:alpha val="49000"/>
            </a:schemeClr>
          </a:solidFill>
        </p:spPr>
        <p:txBody>
          <a:bodyPr>
            <a:normAutofit fontScale="90000"/>
          </a:bodyPr>
          <a:lstStyle/>
          <a:p>
            <a:r>
              <a:rPr lang="tr-TR" dirty="0"/>
              <a:t>Greco-Persian Wars</a:t>
            </a:r>
          </a:p>
        </p:txBody>
      </p:sp>
    </p:spTree>
    <p:extLst>
      <p:ext uri="{BB962C8B-B14F-4D97-AF65-F5344CB8AC3E}">
        <p14:creationId xmlns:p14="http://schemas.microsoft.com/office/powerpoint/2010/main" val="1622983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oruk\Desktop\hist-presentation\1_MMDhF3VIIrYaDRNRuGP37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6478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80000"/>
            </a:schemeClr>
          </a:solidFill>
        </p:spPr>
        <p:txBody>
          <a:bodyPr/>
          <a:lstStyle/>
          <a:p>
            <a:r>
              <a:rPr lang="tr-TR" dirty="0">
                <a:solidFill>
                  <a:schemeClr val="bg1"/>
                </a:solidFill>
              </a:rPr>
              <a:t>Greco-Persian Wars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57200" y="1447800"/>
            <a:ext cx="3276600" cy="1791260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tr-TR" sz="2400" dirty="0">
                <a:solidFill>
                  <a:srgbClr val="4F81BD"/>
                </a:solidFill>
              </a:rPr>
              <a:t>Battle of Marathon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sz="2400" dirty="0">
                <a:solidFill>
                  <a:srgbClr val="4F81BD"/>
                </a:solidFill>
              </a:rPr>
              <a:t>Battle of </a:t>
            </a:r>
            <a:r>
              <a:rPr lang="en-US" sz="2400" dirty="0">
                <a:solidFill>
                  <a:srgbClr val="4F81BD"/>
                </a:solidFill>
              </a:rPr>
              <a:t>Thermopylae</a:t>
            </a:r>
            <a:endParaRPr lang="tr-TR" sz="2400" dirty="0">
              <a:solidFill>
                <a:srgbClr val="4F81BD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r-TR" sz="2400" dirty="0">
                <a:solidFill>
                  <a:srgbClr val="4F81BD"/>
                </a:solidFill>
              </a:rPr>
              <a:t>Battle of Salamis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sz="2400" dirty="0">
                <a:solidFill>
                  <a:srgbClr val="4F81BD"/>
                </a:solidFill>
              </a:rPr>
              <a:t>Battle of Plataea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486400"/>
            <a:ext cx="9144000" cy="70788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dirty="0"/>
              <a:t>- </a:t>
            </a:r>
            <a:r>
              <a:rPr lang="en-US" sz="2000" dirty="0"/>
              <a:t>"Because of the arrows of the barbarians it is impossible to see the sun"</a:t>
            </a:r>
            <a:endParaRPr lang="tr-TR" sz="2000" dirty="0"/>
          </a:p>
          <a:p>
            <a:r>
              <a:rPr lang="tr-TR" sz="2000" dirty="0"/>
              <a:t>+ </a:t>
            </a:r>
            <a:r>
              <a:rPr lang="en-US" sz="2000" dirty="0"/>
              <a:t>"Won't it be nice, then, if we shall have shade in which to fight them?"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9071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chemeClr val="tx2"/>
                </a:solidFill>
              </a:rPr>
              <a:t>Bridge over Dardanelles</a:t>
            </a:r>
          </a:p>
        </p:txBody>
      </p:sp>
      <p:pic>
        <p:nvPicPr>
          <p:cNvPr id="4" name="Picture 3" descr="C:\Users\Doruk\Desktop\hist-presentation\6a8bc1799c4fa99701964e45889ad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371600"/>
            <a:ext cx="9144000" cy="470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628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ruk\Desktop\hist-presentation\hellespo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" y="1452282"/>
            <a:ext cx="9137354" cy="464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85546" y="3735613"/>
            <a:ext cx="117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tr-TR" b="1" dirty="0">
                <a:solidFill>
                  <a:srgbClr val="FFFF00"/>
                </a:solidFill>
              </a:rPr>
              <a:t>Abydos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92446" y="2595282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tr-TR" b="1" dirty="0">
                <a:solidFill>
                  <a:srgbClr val="FFFF00"/>
                </a:solidFill>
              </a:rPr>
              <a:t>Sestos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581400" y="2964614"/>
            <a:ext cx="404146" cy="7709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dirty="0">
                <a:solidFill>
                  <a:schemeClr val="bg1"/>
                </a:solidFill>
              </a:rPr>
              <a:t>Çanakkale Today</a:t>
            </a:r>
          </a:p>
        </p:txBody>
      </p:sp>
    </p:spTree>
    <p:extLst>
      <p:ext uri="{BB962C8B-B14F-4D97-AF65-F5344CB8AC3E}">
        <p14:creationId xmlns:p14="http://schemas.microsoft.com/office/powerpoint/2010/main" val="2284056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oruk\Desktop\hist-presentation\Alexander_the_Great_mosa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188"/>
            <a:ext cx="9144000" cy="54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70306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>
                <a:solidFill>
                  <a:schemeClr val="tx2"/>
                </a:solidFill>
              </a:rPr>
              <a:t>Alexander the Great</a:t>
            </a:r>
          </a:p>
        </p:txBody>
      </p:sp>
    </p:spTree>
    <p:extLst>
      <p:ext uri="{BB962C8B-B14F-4D97-AF65-F5344CB8AC3E}">
        <p14:creationId xmlns:p14="http://schemas.microsoft.com/office/powerpoint/2010/main" val="1997980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ruk\Desktop\hist-presentation\zoroastriasm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8577559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579" y="6858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dirty="0">
                <a:solidFill>
                  <a:schemeClr val="tx2"/>
                </a:solidFill>
              </a:rPr>
              <a:t>Zoroastrianism</a:t>
            </a:r>
          </a:p>
        </p:txBody>
      </p:sp>
      <p:sp>
        <p:nvSpPr>
          <p:cNvPr id="7" name="Rectangle 6"/>
          <p:cNvSpPr/>
          <p:nvPr/>
        </p:nvSpPr>
        <p:spPr>
          <a:xfrm>
            <a:off x="5867400" y="5029200"/>
            <a:ext cx="20158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dirty="0"/>
              <a:t>Faravahar</a:t>
            </a:r>
          </a:p>
        </p:txBody>
      </p:sp>
    </p:spTree>
    <p:extLst>
      <p:ext uri="{BB962C8B-B14F-4D97-AF65-F5344CB8AC3E}">
        <p14:creationId xmlns:p14="http://schemas.microsoft.com/office/powerpoint/2010/main" val="2017559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685800"/>
            <a:ext cx="496277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7400" y="304799"/>
            <a:ext cx="533399" cy="6477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027" name="Picture 3" descr="C:\Users\Doruk\Desktop\hist-presentation\300px-Gold_statuettes_from_the_Oxus_Treasure_by_Nickmard_Kho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" y="2209800"/>
            <a:ext cx="2407024" cy="319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29400" y="304800"/>
            <a:ext cx="533399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028" name="Picture 4" descr="C:\Users\Doruk\Desktop\hist-presentation\300px-Oxus_chariot_mod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21" y="2931762"/>
            <a:ext cx="2299693" cy="174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96099" y="5105400"/>
            <a:ext cx="2019299" cy="92214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chemeClr val="tx2"/>
                </a:solidFill>
              </a:rPr>
              <a:t>Oxus Treasure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2321857" y="6477000"/>
            <a:ext cx="4574242" cy="304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8153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Beginnings of the Athenian Empire: 9.114-122</a:t>
            </a:r>
            <a:r>
              <a:rPr lang="tr-TR" sz="2000" dirty="0"/>
              <a:t>, </a:t>
            </a:r>
            <a:r>
              <a:rPr lang="tr-TR" sz="2000" dirty="0">
                <a:hlinkClick r:id="rId2"/>
              </a:rPr>
              <a:t>http://www.thelatinlibrary.com/historians/herod/herodotus13.html</a:t>
            </a:r>
            <a:endParaRPr lang="tr-TR" sz="2000" dirty="0"/>
          </a:p>
          <a:p>
            <a:r>
              <a:rPr lang="tr-TR" sz="2000" dirty="0"/>
              <a:t>Martin, Thomas R., (2013) </a:t>
            </a:r>
            <a:r>
              <a:rPr lang="en-US" sz="2000" dirty="0"/>
              <a:t>Ancient Greece</a:t>
            </a:r>
            <a:r>
              <a:rPr lang="tr-TR" sz="2000" dirty="0"/>
              <a:t> </a:t>
            </a:r>
            <a:r>
              <a:rPr lang="en-US" sz="2000" dirty="0"/>
              <a:t>From Prehistoric to Hellenistic Times, Second Edition</a:t>
            </a:r>
            <a:r>
              <a:rPr lang="tr-TR" sz="2000" dirty="0"/>
              <a:t>, Yale University Press</a:t>
            </a:r>
          </a:p>
          <a:p>
            <a:r>
              <a:rPr lang="tr-TR" sz="2000" dirty="0"/>
              <a:t>Briant, Pierre (2002) </a:t>
            </a:r>
            <a:r>
              <a:rPr lang="en-US" sz="2000" dirty="0"/>
              <a:t>From Cyrus to Alexander: a history of the Persian Empire</a:t>
            </a:r>
            <a:r>
              <a:rPr lang="tr-TR" sz="2000" dirty="0"/>
              <a:t>, Winnona Lake, IN: Eisenbraun</a:t>
            </a:r>
          </a:p>
          <a:p>
            <a:r>
              <a:rPr lang="tr-TR" sz="2000" dirty="0"/>
              <a:t>Ivantchik, A., Licheli, V. (2007) </a:t>
            </a:r>
            <a:r>
              <a:rPr lang="en-US" sz="2000" dirty="0"/>
              <a:t>Achaemenid culture and local traditions in Anatolia, Southern Caucasus and Iran : new discoveries</a:t>
            </a:r>
            <a:r>
              <a:rPr lang="tr-TR" sz="2000" dirty="0"/>
              <a:t>, Leiden: Brill</a:t>
            </a:r>
          </a:p>
          <a:p>
            <a:r>
              <a:rPr lang="en-US" sz="2000" dirty="0"/>
              <a:t>Plutarch, Moralia</a:t>
            </a:r>
            <a:r>
              <a:rPr lang="tr-TR" sz="2000" dirty="0"/>
              <a:t> </a:t>
            </a:r>
            <a:r>
              <a:rPr lang="en-US" sz="2000" dirty="0"/>
              <a:t>p243</a:t>
            </a:r>
            <a:r>
              <a:rPr lang="tr-TR" sz="2000" dirty="0"/>
              <a:t>,</a:t>
            </a:r>
            <a:r>
              <a:rPr lang="en-US" sz="2000" dirty="0"/>
              <a:t> Sayings of Spartans</a:t>
            </a:r>
            <a:r>
              <a:rPr lang="tr-TR" sz="2000" dirty="0"/>
              <a:t>, </a:t>
            </a:r>
            <a:r>
              <a:rPr lang="tr-TR" sz="2000" dirty="0">
                <a:hlinkClick r:id="rId3"/>
              </a:rPr>
              <a:t>http://penelope.uchicago.edu/Thayer/E/Roman/Texts/Plutarch/Moralia/Sayings_of_Spartans*/main.html</a:t>
            </a:r>
            <a:endParaRPr lang="tr-TR" sz="2000" dirty="0"/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946651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tr-TR" dirty="0"/>
              <a:t>Photo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172" y="762000"/>
            <a:ext cx="7953828" cy="5874656"/>
          </a:xfrm>
        </p:spPr>
        <p:txBody>
          <a:bodyPr>
            <a:noAutofit/>
          </a:bodyPr>
          <a:lstStyle/>
          <a:p>
            <a:r>
              <a:rPr lang="tr-TR" sz="1600" dirty="0"/>
              <a:t>1st slide, Persepolis: </a:t>
            </a:r>
            <a:r>
              <a:rPr lang="tr-TR" sz="1600" dirty="0">
                <a:hlinkClick r:id="rId2"/>
              </a:rPr>
              <a:t>Pinterest</a:t>
            </a:r>
            <a:endParaRPr lang="tr-TR" sz="1600" dirty="0"/>
          </a:p>
          <a:p>
            <a:r>
              <a:rPr lang="tr-TR" sz="1600" dirty="0"/>
              <a:t>2nd slide, Persepolis: </a:t>
            </a:r>
            <a:r>
              <a:rPr lang="tr-TR" sz="1600" dirty="0">
                <a:hlinkClick r:id="rId3"/>
              </a:rPr>
              <a:t>Wikimedia Commons</a:t>
            </a:r>
            <a:endParaRPr lang="tr-TR" sz="1600" dirty="0"/>
          </a:p>
          <a:p>
            <a:r>
              <a:rPr lang="tr-TR" sz="1600" dirty="0"/>
              <a:t>3rd slide, Hugging vs Invading Persia: </a:t>
            </a:r>
            <a:r>
              <a:rPr lang="tr-TR" sz="1600" dirty="0">
                <a:hlinkClick r:id="rId4"/>
              </a:rPr>
              <a:t>Reddit</a:t>
            </a:r>
            <a:endParaRPr lang="tr-TR" sz="1600" dirty="0"/>
          </a:p>
          <a:p>
            <a:r>
              <a:rPr lang="tr-TR" sz="1600" dirty="0"/>
              <a:t>4th slide, Map of the Persian Empire: </a:t>
            </a:r>
            <a:r>
              <a:rPr lang="tr-TR" sz="1600" dirty="0">
                <a:hlinkClick r:id="rId5"/>
              </a:rPr>
              <a:t>Quora</a:t>
            </a:r>
            <a:endParaRPr lang="tr-TR" sz="1600" dirty="0"/>
          </a:p>
          <a:p>
            <a:r>
              <a:rPr lang="en-US" sz="1600" dirty="0"/>
              <a:t>5th slide, Cyrus the Great:</a:t>
            </a:r>
            <a:r>
              <a:rPr lang="tr-TR" sz="1600" dirty="0"/>
              <a:t> </a:t>
            </a:r>
            <a:r>
              <a:rPr lang="tr-TR" sz="1600" dirty="0">
                <a:hlinkClick r:id="rId6"/>
              </a:rPr>
              <a:t>Iran Chamber Society</a:t>
            </a:r>
            <a:endParaRPr lang="en-US" sz="1600" dirty="0"/>
          </a:p>
          <a:p>
            <a:r>
              <a:rPr lang="en-US" sz="1600" dirty="0"/>
              <a:t>5th slide, Standard of Cyrus:</a:t>
            </a:r>
            <a:r>
              <a:rPr lang="tr-TR" sz="1600" dirty="0"/>
              <a:t> </a:t>
            </a:r>
            <a:r>
              <a:rPr lang="tr-TR" sz="1600" dirty="0">
                <a:hlinkClick r:id="rId7"/>
              </a:rPr>
              <a:t>Wikimedia Commons</a:t>
            </a:r>
            <a:endParaRPr lang="en-US" sz="1600" dirty="0"/>
          </a:p>
          <a:p>
            <a:r>
              <a:rPr lang="en-US" sz="1600" dirty="0"/>
              <a:t>6th slide, Cyrus Cylinder:</a:t>
            </a:r>
            <a:r>
              <a:rPr lang="tr-TR" sz="1600" dirty="0"/>
              <a:t> </a:t>
            </a:r>
            <a:r>
              <a:rPr lang="tr-TR" sz="1600" dirty="0">
                <a:hlinkClick r:id="rId8"/>
              </a:rPr>
              <a:t>Cyrus Cylinder US Tour 2013</a:t>
            </a:r>
            <a:endParaRPr lang="en-US" sz="1600" dirty="0"/>
          </a:p>
          <a:p>
            <a:r>
              <a:rPr lang="en-US" sz="1600" dirty="0"/>
              <a:t>7th slide, Tomb of Cyrus:</a:t>
            </a:r>
            <a:r>
              <a:rPr lang="tr-TR" sz="1600" dirty="0"/>
              <a:t> </a:t>
            </a:r>
            <a:r>
              <a:rPr lang="tr-TR" sz="1600" dirty="0">
                <a:hlinkClick r:id="rId9"/>
              </a:rPr>
              <a:t>Wikimedia Commons</a:t>
            </a:r>
            <a:endParaRPr lang="en-US" sz="1600" dirty="0"/>
          </a:p>
          <a:p>
            <a:r>
              <a:rPr lang="en-US" sz="1600" dirty="0"/>
              <a:t>7th slide, Bas-relief of Cyrus:</a:t>
            </a:r>
            <a:r>
              <a:rPr lang="tr-TR" sz="1600" dirty="0"/>
              <a:t> </a:t>
            </a:r>
            <a:r>
              <a:rPr lang="tr-TR" sz="1600" dirty="0">
                <a:hlinkClick r:id="rId6"/>
              </a:rPr>
              <a:t>Iran Chamber Society</a:t>
            </a:r>
            <a:endParaRPr lang="en-US" sz="1600" dirty="0"/>
          </a:p>
          <a:p>
            <a:r>
              <a:rPr lang="en-US" sz="1600" dirty="0"/>
              <a:t>8th slide, Persepolis:</a:t>
            </a:r>
            <a:r>
              <a:rPr lang="tr-TR" sz="1600" dirty="0"/>
              <a:t> </a:t>
            </a:r>
            <a:r>
              <a:rPr lang="tr-TR" sz="1600" dirty="0">
                <a:hlinkClick r:id="rId10"/>
              </a:rPr>
              <a:t>Telegraph</a:t>
            </a:r>
            <a:endParaRPr lang="en-US" sz="1600" dirty="0"/>
          </a:p>
          <a:p>
            <a:r>
              <a:rPr lang="en-US" sz="1600" dirty="0"/>
              <a:t>9th slide, Darius the Great:</a:t>
            </a:r>
            <a:r>
              <a:rPr lang="tr-TR" sz="1600" dirty="0"/>
              <a:t> </a:t>
            </a:r>
            <a:r>
              <a:rPr lang="tr-TR" sz="1600" dirty="0">
                <a:hlinkClick r:id="rId11"/>
              </a:rPr>
              <a:t>My Science School</a:t>
            </a:r>
            <a:endParaRPr lang="en-US" sz="1600" dirty="0"/>
          </a:p>
          <a:p>
            <a:r>
              <a:rPr lang="en-US" sz="1600" dirty="0"/>
              <a:t>10th slide, Map of the Greco-Persian Wars:</a:t>
            </a:r>
            <a:r>
              <a:rPr lang="tr-TR" sz="1600" dirty="0"/>
              <a:t> </a:t>
            </a:r>
            <a:r>
              <a:rPr lang="tr-TR" sz="1600" dirty="0">
                <a:hlinkClick r:id="rId12"/>
              </a:rPr>
              <a:t>Wikimedia Commons</a:t>
            </a:r>
            <a:endParaRPr lang="en-US" sz="1600" dirty="0"/>
          </a:p>
          <a:p>
            <a:r>
              <a:rPr lang="en-US" sz="1600" dirty="0"/>
              <a:t>11th slide, Battle of Salamis:</a:t>
            </a:r>
            <a:r>
              <a:rPr lang="tr-TR" sz="1600" dirty="0"/>
              <a:t> </a:t>
            </a:r>
            <a:r>
              <a:rPr lang="tr-TR" sz="1600" dirty="0">
                <a:hlinkClick r:id="rId13"/>
              </a:rPr>
              <a:t>Wikimedia Commons</a:t>
            </a:r>
            <a:endParaRPr lang="en-US" sz="1600" dirty="0"/>
          </a:p>
          <a:p>
            <a:r>
              <a:rPr lang="en-US" sz="1600" dirty="0"/>
              <a:t>12th slide, Bridge over Dardanelles:</a:t>
            </a:r>
            <a:r>
              <a:rPr lang="tr-TR" sz="1600" dirty="0"/>
              <a:t> </a:t>
            </a:r>
            <a:r>
              <a:rPr lang="tr-TR" sz="1600" dirty="0">
                <a:hlinkClick r:id="rId14"/>
              </a:rPr>
              <a:t>Pinterest</a:t>
            </a:r>
            <a:endParaRPr lang="en-US" sz="1600" dirty="0"/>
          </a:p>
          <a:p>
            <a:r>
              <a:rPr lang="en-US" sz="1600" dirty="0"/>
              <a:t>13th slide, Satellite view of Çanakkale:</a:t>
            </a:r>
            <a:r>
              <a:rPr lang="tr-TR" sz="1600" dirty="0"/>
              <a:t> </a:t>
            </a:r>
            <a:r>
              <a:rPr lang="tr-TR" sz="1600" dirty="0">
                <a:solidFill>
                  <a:schemeClr val="accent1"/>
                </a:solidFill>
              </a:rPr>
              <a:t>Google Earth</a:t>
            </a:r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dirty="0"/>
              <a:t>14th slide, Alexander the Great</a:t>
            </a:r>
            <a:r>
              <a:rPr lang="tr-TR" sz="1600" dirty="0"/>
              <a:t> Mosaic</a:t>
            </a:r>
            <a:r>
              <a:rPr lang="en-US" sz="1600" dirty="0"/>
              <a:t>:</a:t>
            </a:r>
            <a:r>
              <a:rPr lang="tr-TR" sz="1600" dirty="0"/>
              <a:t> </a:t>
            </a:r>
            <a:r>
              <a:rPr lang="tr-TR" sz="1600" dirty="0">
                <a:hlinkClick r:id="rId15"/>
              </a:rPr>
              <a:t>Wikimedia Commons</a:t>
            </a:r>
            <a:endParaRPr lang="en-US" sz="1600" dirty="0"/>
          </a:p>
          <a:p>
            <a:r>
              <a:rPr lang="en-US" sz="1600" dirty="0"/>
              <a:t>15th slide, Faravahar:</a:t>
            </a:r>
            <a:r>
              <a:rPr lang="tr-TR" sz="1600" dirty="0"/>
              <a:t> </a:t>
            </a:r>
            <a:r>
              <a:rPr lang="tr-TR" sz="1600" dirty="0">
                <a:hlinkClick r:id="rId16"/>
              </a:rPr>
              <a:t>Medium.com</a:t>
            </a:r>
            <a:endParaRPr lang="en-US" sz="1600" dirty="0"/>
          </a:p>
          <a:p>
            <a:r>
              <a:rPr lang="en-US" sz="1600" dirty="0"/>
              <a:t>16th slide, Oxus Treasure:</a:t>
            </a:r>
            <a:r>
              <a:rPr lang="tr-TR" sz="1600" dirty="0"/>
              <a:t> </a:t>
            </a:r>
            <a:r>
              <a:rPr lang="tr-TR" sz="1600" dirty="0">
                <a:hlinkClick r:id="rId17"/>
              </a:rPr>
              <a:t>Wikimedia Commons</a:t>
            </a:r>
            <a:endParaRPr lang="en-US" sz="1600" dirty="0"/>
          </a:p>
          <a:p>
            <a:r>
              <a:rPr lang="en-US" sz="1600" dirty="0"/>
              <a:t>16th slide, Oxus Treasure:</a:t>
            </a:r>
            <a:r>
              <a:rPr lang="tr-TR" sz="1600" dirty="0"/>
              <a:t> </a:t>
            </a:r>
            <a:r>
              <a:rPr lang="tr-TR" sz="1600" dirty="0">
                <a:hlinkClick r:id="rId18"/>
              </a:rPr>
              <a:t>Wikimedia Commons</a:t>
            </a:r>
            <a:endParaRPr lang="en-US" sz="1600" dirty="0"/>
          </a:p>
          <a:p>
            <a:r>
              <a:rPr lang="en-US" sz="1600" dirty="0"/>
              <a:t>16th slide, Oxus Treasure:</a:t>
            </a:r>
            <a:r>
              <a:rPr lang="tr-TR" sz="1600" dirty="0"/>
              <a:t> </a:t>
            </a:r>
            <a:r>
              <a:rPr lang="tr-TR" sz="1600" dirty="0">
                <a:solidFill>
                  <a:schemeClr val="accent1"/>
                </a:solidFill>
              </a:rPr>
              <a:t>Myself</a:t>
            </a:r>
          </a:p>
          <a:p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3388396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oruk\Desktop\hist-presentation\Tachara,_Persepoli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r="34670" b="1666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304800"/>
            <a:ext cx="4343400" cy="2819400"/>
          </a:xfrm>
        </p:spPr>
        <p:txBody>
          <a:bodyPr>
            <a:normAutofit/>
          </a:bodyPr>
          <a:lstStyle/>
          <a:p>
            <a:r>
              <a:rPr lang="tr-TR" sz="2400" dirty="0"/>
              <a:t>Who were the Achaemenids?</a:t>
            </a:r>
          </a:p>
          <a:p>
            <a:r>
              <a:rPr lang="tr-TR" sz="2400" dirty="0"/>
              <a:t>Cyrus and Pasargadae</a:t>
            </a:r>
          </a:p>
          <a:p>
            <a:r>
              <a:rPr lang="tr-TR" sz="2400" dirty="0"/>
              <a:t>Darius and Persepolis</a:t>
            </a:r>
          </a:p>
          <a:p>
            <a:r>
              <a:rPr lang="tr-TR" sz="2400" dirty="0"/>
              <a:t>Greco-Persian Wars</a:t>
            </a:r>
          </a:p>
          <a:p>
            <a:r>
              <a:rPr lang="tr-TR" sz="2400" dirty="0"/>
              <a:t>Zoroastrianism</a:t>
            </a:r>
          </a:p>
          <a:p>
            <a:r>
              <a:rPr lang="tr-TR" sz="2400" dirty="0"/>
              <a:t>End of the Empire</a:t>
            </a:r>
          </a:p>
        </p:txBody>
      </p:sp>
    </p:spTree>
    <p:extLst>
      <p:ext uri="{BB962C8B-B14F-4D97-AF65-F5344CB8AC3E}">
        <p14:creationId xmlns:p14="http://schemas.microsoft.com/office/powerpoint/2010/main" val="1721885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ruk\Desktop\hist-presentation\z157l5zlzmo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8580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455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ruk\Desktop\hist-presentation\the_achaemenid_persian_empire__c__500_b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-152400"/>
            <a:ext cx="9150927" cy="700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600" y="152400"/>
            <a:ext cx="2576154" cy="19389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tr-TR" sz="2000" dirty="0"/>
              <a:t>Median Empire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sz="2000" dirty="0"/>
              <a:t>Achaemenid Empire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sz="2000" dirty="0"/>
              <a:t>Seleucid Empire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sz="2000" dirty="0"/>
              <a:t>Parthian Empire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sz="2000" dirty="0"/>
              <a:t>Sasanian Empire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sz="2000" dirty="0"/>
              <a:t>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4602" y="641522"/>
            <a:ext cx="289694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3200" dirty="0"/>
              <a:t>550 BC – 330 BC</a:t>
            </a:r>
          </a:p>
        </p:txBody>
      </p:sp>
      <p:sp>
        <p:nvSpPr>
          <p:cNvPr id="3" name="Oval 2"/>
          <p:cNvSpPr/>
          <p:nvPr/>
        </p:nvSpPr>
        <p:spPr>
          <a:xfrm>
            <a:off x="5257800" y="4648200"/>
            <a:ext cx="762000" cy="762000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TextBox 4"/>
          <p:cNvSpPr txBox="1"/>
          <p:nvPr/>
        </p:nvSpPr>
        <p:spPr>
          <a:xfrm>
            <a:off x="5029200" y="4262735"/>
            <a:ext cx="904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chemeClr val="tx2"/>
                </a:solidFill>
              </a:rPr>
              <a:t>Persis</a:t>
            </a:r>
          </a:p>
        </p:txBody>
      </p:sp>
      <p:sp>
        <p:nvSpPr>
          <p:cNvPr id="7" name="Oval 6"/>
          <p:cNvSpPr/>
          <p:nvPr/>
        </p:nvSpPr>
        <p:spPr>
          <a:xfrm>
            <a:off x="4648200" y="3581400"/>
            <a:ext cx="762000" cy="762000"/>
          </a:xfrm>
          <a:prstGeom prst="ellipse">
            <a:avLst/>
          </a:prstGeom>
          <a:solidFill>
            <a:schemeClr val="accent2">
              <a:alpha val="32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3124200"/>
            <a:ext cx="98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C00000"/>
                </a:solidFill>
              </a:rPr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115938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3" grpId="0" animBg="1"/>
      <p:bldP spid="5" grpId="0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chemeClr val="tx2"/>
                </a:solidFill>
              </a:rPr>
              <a:t>Cyrus the Great</a:t>
            </a:r>
          </a:p>
        </p:txBody>
      </p:sp>
      <p:pic>
        <p:nvPicPr>
          <p:cNvPr id="4" name="Picture 2" descr="C:\Users\Doruk\Desktop\hist-presentation\Artistic-portrait-of-Cyrus-the-Grea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28812"/>
            <a:ext cx="3333750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Doruk\Desktop\hist-presentation\500px-Standard_of_Cyrus_the_Great_(Achaemenid_Empire)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5260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43400" y="618238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solidFill>
                  <a:schemeClr val="tx2"/>
                </a:solidFill>
              </a:rPr>
              <a:t>His standard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595378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solidFill>
                  <a:schemeClr val="tx2"/>
                </a:solidFill>
              </a:rPr>
              <a:t>Cyrus the Great</a:t>
            </a:r>
          </a:p>
        </p:txBody>
      </p:sp>
    </p:spTree>
    <p:extLst>
      <p:ext uri="{BB962C8B-B14F-4D97-AF65-F5344CB8AC3E}">
        <p14:creationId xmlns:p14="http://schemas.microsoft.com/office/powerpoint/2010/main" val="3782195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oruk\Desktop\hist-presentation\cyrus-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5" y="1143000"/>
            <a:ext cx="7715250" cy="440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16331" y="5576687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>
                <a:solidFill>
                  <a:schemeClr val="bg1"/>
                </a:solidFill>
              </a:rPr>
              <a:t>Cyrus Cylinder</a:t>
            </a:r>
          </a:p>
        </p:txBody>
      </p:sp>
    </p:spTree>
    <p:extLst>
      <p:ext uri="{BB962C8B-B14F-4D97-AF65-F5344CB8AC3E}">
        <p14:creationId xmlns:p14="http://schemas.microsoft.com/office/powerpoint/2010/main" val="2856297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oruk\Desktop\hist-presentation\comment_yenEMhYUWaEMcXr14cf8rXLXdIWdYQB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6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oruk\Desktop\hist-presentation\cyrus_reli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90625"/>
            <a:ext cx="28575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4810" y="5791200"/>
            <a:ext cx="4196790" cy="95410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bg1"/>
                </a:solidFill>
              </a:rPr>
              <a:t>Tomb of Cyrus – on left</a:t>
            </a:r>
          </a:p>
          <a:p>
            <a:r>
              <a:rPr lang="tr-TR" sz="2800" dirty="0">
                <a:solidFill>
                  <a:schemeClr val="bg1"/>
                </a:solidFill>
              </a:rPr>
              <a:t>Bas-relief of Cyrus – on top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0" y="152400"/>
            <a:ext cx="4572000" cy="914400"/>
          </a:xfrm>
        </p:spPr>
        <p:txBody>
          <a:bodyPr/>
          <a:lstStyle/>
          <a:p>
            <a:r>
              <a:rPr lang="tr-TR" dirty="0">
                <a:solidFill>
                  <a:schemeClr val="bg1"/>
                </a:solidFill>
              </a:rPr>
              <a:t>Pasargadae</a:t>
            </a:r>
          </a:p>
        </p:txBody>
      </p:sp>
    </p:spTree>
    <p:extLst>
      <p:ext uri="{BB962C8B-B14F-4D97-AF65-F5344CB8AC3E}">
        <p14:creationId xmlns:p14="http://schemas.microsoft.com/office/powerpoint/2010/main" val="3452409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oruk\Desktop\hist-presentation\persepolis_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6" r="1044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dirty="0"/>
              <a:t>Persepolis</a:t>
            </a:r>
          </a:p>
        </p:txBody>
      </p:sp>
    </p:spTree>
    <p:extLst>
      <p:ext uri="{BB962C8B-B14F-4D97-AF65-F5344CB8AC3E}">
        <p14:creationId xmlns:p14="http://schemas.microsoft.com/office/powerpoint/2010/main" val="743887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Doruk\Desktop\hist-presentation\Darius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654273" cy="51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tr-TR" dirty="0">
                <a:solidFill>
                  <a:schemeClr val="tx2"/>
                </a:solidFill>
              </a:rPr>
              <a:t>Darius the Great</a:t>
            </a:r>
          </a:p>
        </p:txBody>
      </p:sp>
    </p:spTree>
    <p:extLst>
      <p:ext uri="{BB962C8B-B14F-4D97-AF65-F5344CB8AC3E}">
        <p14:creationId xmlns:p14="http://schemas.microsoft.com/office/powerpoint/2010/main" val="184621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453</Words>
  <Application>Microsoft Office PowerPoint</Application>
  <PresentationFormat>On-screen Show (4:3)</PresentationFormat>
  <Paragraphs>71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Achaemenid Empire</vt:lpstr>
      <vt:lpstr>PowerPoint Presentation</vt:lpstr>
      <vt:lpstr>PowerPoint Presentation</vt:lpstr>
      <vt:lpstr>PowerPoint Presentation</vt:lpstr>
      <vt:lpstr>Cyrus the Great</vt:lpstr>
      <vt:lpstr>PowerPoint Presentation</vt:lpstr>
      <vt:lpstr>Pasargadae</vt:lpstr>
      <vt:lpstr>Persepolis</vt:lpstr>
      <vt:lpstr>Darius the Great</vt:lpstr>
      <vt:lpstr>Greco-Persian Wars</vt:lpstr>
      <vt:lpstr>Greco-Persian Wars</vt:lpstr>
      <vt:lpstr>Bridge over Dardanelles</vt:lpstr>
      <vt:lpstr>Çanakkale Today</vt:lpstr>
      <vt:lpstr>PowerPoint Presentation</vt:lpstr>
      <vt:lpstr>PowerPoint Presentation</vt:lpstr>
      <vt:lpstr>Oxus Treasure</vt:lpstr>
      <vt:lpstr>References</vt:lpstr>
      <vt:lpstr>Photo 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Achaemenid Empire</dc:title>
  <dc:creator>Doruk</dc:creator>
  <cp:lastModifiedBy>Doruk Çetin</cp:lastModifiedBy>
  <cp:revision>33</cp:revision>
  <dcterms:created xsi:type="dcterms:W3CDTF">2006-08-16T00:00:00Z</dcterms:created>
  <dcterms:modified xsi:type="dcterms:W3CDTF">2022-11-20T14:42:07Z</dcterms:modified>
</cp:coreProperties>
</file>